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273" r:id="rId4"/>
    <p:sldId id="261" r:id="rId5"/>
    <p:sldId id="259" r:id="rId6"/>
    <p:sldId id="262" r:id="rId7"/>
    <p:sldId id="264" r:id="rId8"/>
    <p:sldId id="263" r:id="rId9"/>
    <p:sldId id="274" r:id="rId10"/>
    <p:sldId id="265" r:id="rId11"/>
    <p:sldId id="260" r:id="rId12"/>
    <p:sldId id="266" r:id="rId13"/>
    <p:sldId id="270" r:id="rId14"/>
    <p:sldId id="269" r:id="rId15"/>
    <p:sldId id="267" r:id="rId16"/>
    <p:sldId id="268" r:id="rId17"/>
    <p:sldId id="271" r:id="rId18"/>
    <p:sldId id="272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58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8T13:35:40.46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4733 24340,'17961'-4733'0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EAF1B4-7B40-4FCF-8398-28087D0B018D}" type="datetimeFigureOut">
              <a:rPr lang="nl-NL" smtClean="0"/>
              <a:t>2-5-2025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7039D3-E036-4782-BEC7-2002557C0B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7381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039D3-E036-4782-BEC7-2002557C0B27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062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F7611B-7377-F17B-97C2-1375D33A6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CF494A7-6085-6764-9C03-282C27342B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17E2977-A6E2-C393-142D-773DF0B7B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F075A-5D27-49F3-B81D-366881A6E88F}" type="datetimeFigureOut">
              <a:rPr lang="nl-NL" smtClean="0"/>
              <a:t>2-5-2025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CEF089C-B531-D361-4E60-F486F75FF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2CA10BE-355C-05AB-430E-CF24F6A04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43DEC-4042-40F8-BE74-1F95C9EF887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1099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0D6987-F3D7-B6F4-43E6-5ACB974F6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57AD1F7-2BD6-3359-234A-FA1BF6B6BE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625473E-C57E-E053-7EF1-A9A0C63E8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F075A-5D27-49F3-B81D-366881A6E88F}" type="datetimeFigureOut">
              <a:rPr lang="nl-NL" smtClean="0"/>
              <a:t>2-5-2025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70768BA-4D36-AA9D-6543-01D426560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7CD0870-3CCE-9CA9-8A8C-F7D6BB083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43DEC-4042-40F8-BE74-1F95C9EF887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322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6D32270E-C454-2FA9-E774-AE5AE5BDC4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6F990145-97CD-E3F3-FD27-73BB99B2FD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29BB3B0-10B3-489A-CA9A-57B623D3C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F075A-5D27-49F3-B81D-366881A6E88F}" type="datetimeFigureOut">
              <a:rPr lang="nl-NL" smtClean="0"/>
              <a:t>2-5-2025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880F11A-BE9B-1561-CB1C-164C9D091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E74DDD8-A193-3668-DB0E-0BA2985AC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43DEC-4042-40F8-BE74-1F95C9EF887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3310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5C855B-56AF-D89B-7026-27C7EEB03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A50F617-C97E-1D27-D920-7BCC60A75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E95ED19-5766-1A9C-AC97-FD83C772F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F075A-5D27-49F3-B81D-366881A6E88F}" type="datetimeFigureOut">
              <a:rPr lang="nl-NL" smtClean="0"/>
              <a:t>2-5-2025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F31720F-F0CA-2221-9DC5-EFB13655D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2E687DE-F79C-8242-9140-8EA240D10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43DEC-4042-40F8-BE74-1F95C9EF887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65674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791644-BACB-E943-C107-6EB81EA1F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83F35E4-CB94-FEF7-DBE3-7DF314F8E7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C733F63-8307-C62C-5E48-2C3C542EC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F075A-5D27-49F3-B81D-366881A6E88F}" type="datetimeFigureOut">
              <a:rPr lang="nl-NL" smtClean="0"/>
              <a:t>2-5-2025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CE1FFAB-6EDF-5B93-1BC3-B211FC607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B63BACC-3E91-B44C-A927-A8F1F45B5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43DEC-4042-40F8-BE74-1F95C9EF887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456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E4E377-AB91-BD52-A7C5-5CD1FEB81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004DDF-1121-341B-3FD4-0D9D6C1F70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0ED960C-DF8D-E7F1-2DC9-A66CB2D235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4361FC0-1DB0-6B77-80B8-4D4F01975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F075A-5D27-49F3-B81D-366881A6E88F}" type="datetimeFigureOut">
              <a:rPr lang="nl-NL" smtClean="0"/>
              <a:t>2-5-2025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CCB63CD-C5A3-1497-A33C-B43028DD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1DB7563-46E7-BB7F-9EC5-E0CAA4A88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43DEC-4042-40F8-BE74-1F95C9EF887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8636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0CCFFD-9691-DF56-D435-0DA0F667A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BEEB1FF-340E-6177-81F4-FA392A6FB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9F9D10E-F7B4-89F8-5BF6-3DBF0055C8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DBA2BFF-F5FA-268D-E178-9F043716A3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EDEA9D9-7CAD-FF3F-B357-B2D5F81AE7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5180D850-30EC-72D1-F5B0-80ABD052D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F075A-5D27-49F3-B81D-366881A6E88F}" type="datetimeFigureOut">
              <a:rPr lang="nl-NL" smtClean="0"/>
              <a:t>2-5-2025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7BBDDC-FAEB-83D7-43F7-C7FAA3A5F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7016A6C-86E8-AD42-0C84-C7D51D99D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43DEC-4042-40F8-BE74-1F95C9EF887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8222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395303-7DFB-6225-4DC9-02A57AA3F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70E2FA0-6E55-98DC-90ED-131CD4E24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F075A-5D27-49F3-B81D-366881A6E88F}" type="datetimeFigureOut">
              <a:rPr lang="nl-NL" smtClean="0"/>
              <a:t>2-5-2025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289AA82-5C33-0D97-CF0B-5728D3977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A64033D-2019-DA46-8B70-D761841DA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43DEC-4042-40F8-BE74-1F95C9EF887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49878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105C480-2DA8-691C-EA1F-9EAD07529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F075A-5D27-49F3-B81D-366881A6E88F}" type="datetimeFigureOut">
              <a:rPr lang="nl-NL" smtClean="0"/>
              <a:t>2-5-2025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C47E6C37-48C3-04A7-5784-F6081BB00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9D8FAFC-D42C-290A-8739-B54F5EFB8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43DEC-4042-40F8-BE74-1F95C9EF887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7245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227C53-2AA1-1F58-AE2A-4911F2FC8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472835F-9010-B79E-BEC6-0851D6412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39C6881-03AB-083B-AA9C-2776551238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B95A498-5BB0-464D-0C95-26E263277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F075A-5D27-49F3-B81D-366881A6E88F}" type="datetimeFigureOut">
              <a:rPr lang="nl-NL" smtClean="0"/>
              <a:t>2-5-2025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706ED65-74F4-F86A-8F00-BC592A2B1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EE21002-8E75-202E-8C94-D1A7844DF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43DEC-4042-40F8-BE74-1F95C9EF887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7303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877992-D53E-0F74-B0EB-13022D1EA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F986FB42-3D6D-DB30-F2C7-0F5BDEF253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DDD537E-8129-F845-F027-16C388E020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84A15DA-0467-0FF6-5D35-9B167614A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F075A-5D27-49F3-B81D-366881A6E88F}" type="datetimeFigureOut">
              <a:rPr lang="nl-NL" smtClean="0"/>
              <a:t>2-5-2025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6212BC4-70A4-10ED-6BCE-D3ECD0CBA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3CD1001-4266-D47F-D505-1473A7E51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43DEC-4042-40F8-BE74-1F95C9EF887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98393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153E8CB0-9FD8-2B71-7374-DDDA513CC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67A918B-D019-E5D6-CE17-7867FB95B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C145371-7BF2-2C90-B259-3045660256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BF075A-5D27-49F3-B81D-366881A6E88F}" type="datetimeFigureOut">
              <a:rPr lang="nl-NL" smtClean="0"/>
              <a:t>2-5-2025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F8875FD-7797-66B0-FA34-3B4B0D0D0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5B232AF-2DFD-F2A6-6BA4-0577BCB3DF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643DEC-4042-40F8-BE74-1F95C9EF887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7541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ibliotheek Nieuwegein | LinkedIn">
            <a:extLst>
              <a:ext uri="{FF2B5EF4-FFF2-40B4-BE49-F238E27FC236}">
                <a16:creationId xmlns:a16="http://schemas.microsoft.com/office/drawing/2014/main" id="{98022253-4E88-39AA-6AAD-FD627784C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94" r="13977" b="37838"/>
          <a:stretch/>
        </p:blipFill>
        <p:spPr bwMode="auto">
          <a:xfrm>
            <a:off x="8088779" y="5179368"/>
            <a:ext cx="3951383" cy="161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F494DAB7-0F8C-C756-95A1-A2C15CE50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733" y="379756"/>
            <a:ext cx="10515600" cy="1325563"/>
          </a:xfrm>
        </p:spPr>
        <p:txBody>
          <a:bodyPr/>
          <a:lstStyle/>
          <a:p>
            <a:r>
              <a:rPr lang="nl-NL" dirty="0"/>
              <a:t>Introductieworkshop lasersnijden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71BB44D0-91AE-1534-FB7B-81283376BA7E}"/>
              </a:ext>
            </a:extLst>
          </p:cNvPr>
          <p:cNvSpPr txBox="1"/>
          <p:nvPr/>
        </p:nvSpPr>
        <p:spPr>
          <a:xfrm>
            <a:off x="757733" y="1335987"/>
            <a:ext cx="4870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0" i="0" cap="all" dirty="0">
                <a:solidFill>
                  <a:srgbClr val="565656"/>
                </a:solidFill>
                <a:effectLst/>
                <a:latin typeface="TheMixC5s-5_Plain"/>
              </a:rPr>
              <a:t>do 8 mei 2025	19.00 - 21.00 uur</a:t>
            </a:r>
            <a:endParaRPr lang="nl-N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DE153F-506A-9CE4-641F-9EDAC0212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33" y="1870972"/>
            <a:ext cx="7761427" cy="485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156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ibliotheek Nieuwegein | LinkedIn">
            <a:extLst>
              <a:ext uri="{FF2B5EF4-FFF2-40B4-BE49-F238E27FC236}">
                <a16:creationId xmlns:a16="http://schemas.microsoft.com/office/drawing/2014/main" id="{ADA0AD80-D227-11C8-A78A-AC1EA732A8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94" r="13977" b="37838"/>
          <a:stretch/>
        </p:blipFill>
        <p:spPr bwMode="auto">
          <a:xfrm>
            <a:off x="8224457" y="5235985"/>
            <a:ext cx="3967543" cy="162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B0379BBD-B7B4-E570-2A8D-D24B627D0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/>
              <a:t>Wat kun je maken met een lasersnijder?</a:t>
            </a:r>
            <a:br>
              <a:rPr lang="nl-NL" dirty="0"/>
            </a:br>
            <a:r>
              <a:rPr lang="nl-NL" sz="2800" dirty="0"/>
              <a:t>Een paar voorbeelden per materiaal</a:t>
            </a:r>
            <a:endParaRPr lang="nl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B5844193-AAB2-D22F-1947-3FE64A8BC507}"/>
              </a:ext>
            </a:extLst>
          </p:cNvPr>
          <p:cNvSpPr txBox="1"/>
          <p:nvPr/>
        </p:nvSpPr>
        <p:spPr>
          <a:xfrm>
            <a:off x="5126957" y="1493177"/>
            <a:ext cx="22367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dirty="0"/>
              <a:t>Acryl</a:t>
            </a:r>
            <a:endParaRPr lang="nl-NL" sz="2400" dirty="0"/>
          </a:p>
        </p:txBody>
      </p:sp>
      <p:pic>
        <p:nvPicPr>
          <p:cNvPr id="4098" name="Picture 2" descr="Key Ring 5cm Perspex Engraved (per 10) - Laser Cut Letters. Wooden Name ...">
            <a:extLst>
              <a:ext uri="{FF2B5EF4-FFF2-40B4-BE49-F238E27FC236}">
                <a16:creationId xmlns:a16="http://schemas.microsoft.com/office/drawing/2014/main" id="{503F94DA-E57A-CAC9-5928-B2811C612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31" y="2597425"/>
            <a:ext cx="2194477" cy="219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 descr="Afbeelding met overdekt, stroomkring&#10;&#10;Door AI gegenereerde inhoud is mogelijk onjuist.">
            <a:extLst>
              <a:ext uri="{FF2B5EF4-FFF2-40B4-BE49-F238E27FC236}">
                <a16:creationId xmlns:a16="http://schemas.microsoft.com/office/drawing/2014/main" id="{8887F705-581A-1B0B-313A-4760E3E4FF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232" y="2258291"/>
            <a:ext cx="4327811" cy="3235036"/>
          </a:xfrm>
          <a:prstGeom prst="rect">
            <a:avLst/>
          </a:prstGeom>
        </p:spPr>
      </p:pic>
      <p:pic>
        <p:nvPicPr>
          <p:cNvPr id="4100" name="Picture 4" descr="Kunststof / plexiglas lasersnijden - MetaQuip lasers">
            <a:extLst>
              <a:ext uri="{FF2B5EF4-FFF2-40B4-BE49-F238E27FC236}">
                <a16:creationId xmlns:a16="http://schemas.microsoft.com/office/drawing/2014/main" id="{7854EB6F-BE23-BAB1-869E-505BC3C89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040" y="2201063"/>
            <a:ext cx="3497580" cy="222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89AF7CD5-AF3D-DE44-DEDD-82CA42A9C0F1}"/>
              </a:ext>
            </a:extLst>
          </p:cNvPr>
          <p:cNvSpPr txBox="1"/>
          <p:nvPr/>
        </p:nvSpPr>
        <p:spPr>
          <a:xfrm>
            <a:off x="457200" y="5235985"/>
            <a:ext cx="2583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Sleutelhanger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5A27CFAF-57A6-C346-F00C-C21CD214B9D0}"/>
              </a:ext>
            </a:extLst>
          </p:cNvPr>
          <p:cNvSpPr txBox="1"/>
          <p:nvPr/>
        </p:nvSpPr>
        <p:spPr>
          <a:xfrm>
            <a:off x="3268232" y="5852160"/>
            <a:ext cx="4252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Behuizing voor </a:t>
            </a:r>
            <a:r>
              <a:rPr lang="nl-NL" sz="2800" dirty="0" err="1"/>
              <a:t>electronica</a:t>
            </a:r>
            <a:endParaRPr lang="nl-NL" sz="2800" dirty="0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2F8CC3C7-35D4-DF74-130D-73ADA5236CB2}"/>
              </a:ext>
            </a:extLst>
          </p:cNvPr>
          <p:cNvSpPr txBox="1"/>
          <p:nvPr/>
        </p:nvSpPr>
        <p:spPr>
          <a:xfrm>
            <a:off x="8427720" y="4853940"/>
            <a:ext cx="330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Letters en tekens</a:t>
            </a:r>
          </a:p>
        </p:txBody>
      </p:sp>
    </p:spTree>
    <p:extLst>
      <p:ext uri="{BB962C8B-B14F-4D97-AF65-F5344CB8AC3E}">
        <p14:creationId xmlns:p14="http://schemas.microsoft.com/office/powerpoint/2010/main" val="2182167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ibliotheek Nieuwegein | LinkedIn">
            <a:extLst>
              <a:ext uri="{FF2B5EF4-FFF2-40B4-BE49-F238E27FC236}">
                <a16:creationId xmlns:a16="http://schemas.microsoft.com/office/drawing/2014/main" id="{498A38F4-D089-38A4-CEB5-E03558EB4A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94" r="13977" b="37838"/>
          <a:stretch/>
        </p:blipFill>
        <p:spPr bwMode="auto">
          <a:xfrm>
            <a:off x="8224457" y="5247860"/>
            <a:ext cx="3967543" cy="162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348C746-9C87-BEBB-3356-813E95465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werkt een lasersnijder?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B1493EB-E498-6995-0374-FE5021170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b="1" dirty="0"/>
              <a:t>Gasmoleculen</a:t>
            </a:r>
            <a:r>
              <a:rPr lang="nl-NL" dirty="0"/>
              <a:t>: CO2 + N + H + HE (Koolstofdioxide + Stikstof + Waterstof + Helium) in een glazen ontladingsbuis</a:t>
            </a:r>
          </a:p>
          <a:p>
            <a:r>
              <a:rPr lang="nl-NL" b="1" dirty="0"/>
              <a:t>Stroom</a:t>
            </a:r>
            <a:r>
              <a:rPr lang="nl-NL" dirty="0"/>
              <a:t>: brengt de gasmoleculen in de buis tot trilling (excitatie)</a:t>
            </a:r>
          </a:p>
          <a:p>
            <a:r>
              <a:rPr lang="nl-NL" dirty="0"/>
              <a:t>Trillende moleculen zenden </a:t>
            </a:r>
            <a:r>
              <a:rPr lang="nl-NL" b="1" dirty="0"/>
              <a:t>infrarood</a:t>
            </a:r>
            <a:r>
              <a:rPr lang="nl-NL" dirty="0"/>
              <a:t> licht uit van hoge energie</a:t>
            </a:r>
          </a:p>
          <a:p>
            <a:r>
              <a:rPr lang="nl-NL" dirty="0"/>
              <a:t>Speciale </a:t>
            </a:r>
            <a:r>
              <a:rPr lang="nl-NL" b="1" dirty="0"/>
              <a:t>spiegels</a:t>
            </a:r>
            <a:r>
              <a:rPr lang="nl-NL" dirty="0"/>
              <a:t> om de straal naar de </a:t>
            </a:r>
            <a:r>
              <a:rPr lang="nl-NL" dirty="0" err="1"/>
              <a:t>snijkop</a:t>
            </a:r>
            <a:r>
              <a:rPr lang="nl-NL" dirty="0"/>
              <a:t> (</a:t>
            </a:r>
            <a:r>
              <a:rPr lang="nl-NL" dirty="0" err="1"/>
              <a:t>nozzle</a:t>
            </a:r>
            <a:r>
              <a:rPr lang="nl-NL" dirty="0"/>
              <a:t>) te sturen</a:t>
            </a:r>
          </a:p>
          <a:p>
            <a:r>
              <a:rPr lang="nl-NL" dirty="0"/>
              <a:t>Een </a:t>
            </a:r>
            <a:r>
              <a:rPr lang="nl-NL" b="1" dirty="0"/>
              <a:t>lens</a:t>
            </a:r>
            <a:r>
              <a:rPr lang="nl-NL" dirty="0"/>
              <a:t> om de straal te focussen op het te snijden materiaal</a:t>
            </a:r>
          </a:p>
          <a:p>
            <a:r>
              <a:rPr lang="nl-NL" b="1" dirty="0"/>
              <a:t>Mechaniek</a:t>
            </a:r>
            <a:r>
              <a:rPr lang="nl-NL" dirty="0"/>
              <a:t> om de </a:t>
            </a:r>
            <a:r>
              <a:rPr lang="nl-NL" dirty="0" err="1"/>
              <a:t>nozzle</a:t>
            </a:r>
            <a:r>
              <a:rPr lang="nl-NL" dirty="0"/>
              <a:t> te bewegen langs de x- en y-as</a:t>
            </a:r>
          </a:p>
          <a:p>
            <a:r>
              <a:rPr lang="nl-NL" dirty="0"/>
              <a:t>De laserstraal </a:t>
            </a:r>
            <a:r>
              <a:rPr lang="nl-NL" b="1" dirty="0"/>
              <a:t>verbrandt</a:t>
            </a:r>
            <a:r>
              <a:rPr lang="nl-NL" dirty="0"/>
              <a:t>, </a:t>
            </a:r>
            <a:r>
              <a:rPr lang="nl-NL" b="1" dirty="0"/>
              <a:t>smelt</a:t>
            </a:r>
            <a:r>
              <a:rPr lang="nl-NL" dirty="0"/>
              <a:t> of </a:t>
            </a:r>
            <a:r>
              <a:rPr lang="nl-NL" b="1" dirty="0"/>
              <a:t>verdampt</a:t>
            </a:r>
            <a:r>
              <a:rPr lang="nl-NL" dirty="0"/>
              <a:t> het materiaal</a:t>
            </a: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04092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Bibliotheek Nieuwegein | LinkedIn">
            <a:extLst>
              <a:ext uri="{FF2B5EF4-FFF2-40B4-BE49-F238E27FC236}">
                <a16:creationId xmlns:a16="http://schemas.microsoft.com/office/drawing/2014/main" id="{FF1E97B9-A7FF-E3E0-81F1-8311F505E10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94" r="13977" b="37838"/>
          <a:stretch/>
        </p:blipFill>
        <p:spPr bwMode="auto">
          <a:xfrm>
            <a:off x="8224457" y="5235985"/>
            <a:ext cx="3967543" cy="162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9C0C561-9A0F-5914-9EEE-A99B86527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stuur je de lasersnijder? Met vectoren.  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A7688470-0366-9553-B140-5E32D4932E96}"/>
              </a:ext>
            </a:extLst>
          </p:cNvPr>
          <p:cNvSpPr txBox="1"/>
          <p:nvPr/>
        </p:nvSpPr>
        <p:spPr>
          <a:xfrm>
            <a:off x="1363980" y="1767840"/>
            <a:ext cx="8237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Een lasersnijder heeft een vectorbestand nodig. Eén vector geeft het </a:t>
            </a:r>
            <a:r>
              <a:rPr lang="nl-NL" b="1" dirty="0"/>
              <a:t>pad</a:t>
            </a:r>
            <a:r>
              <a:rPr lang="nl-NL" dirty="0"/>
              <a:t>, de </a:t>
            </a:r>
            <a:r>
              <a:rPr lang="nl-NL" b="1" dirty="0"/>
              <a:t>snelheid </a:t>
            </a:r>
            <a:r>
              <a:rPr lang="nl-NL" dirty="0"/>
              <a:t>en het </a:t>
            </a:r>
            <a:r>
              <a:rPr lang="nl-NL" b="1" dirty="0"/>
              <a:t>vermogen</a:t>
            </a:r>
            <a:r>
              <a:rPr lang="nl-NL" dirty="0"/>
              <a:t> aan voor het snijproces om van </a:t>
            </a:r>
            <a:r>
              <a:rPr lang="nl-NL" b="1" dirty="0"/>
              <a:t>A</a:t>
            </a:r>
            <a:r>
              <a:rPr lang="nl-NL" dirty="0"/>
              <a:t> naar </a:t>
            </a:r>
            <a:r>
              <a:rPr lang="nl-NL" b="1" dirty="0"/>
              <a:t>B</a:t>
            </a:r>
            <a:r>
              <a:rPr lang="nl-NL" dirty="0"/>
              <a:t> te gaan.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1A7F5C73-50D5-7DC5-D514-9028DDBB7EF8}"/>
              </a:ext>
            </a:extLst>
          </p:cNvPr>
          <p:cNvSpPr txBox="1"/>
          <p:nvPr/>
        </p:nvSpPr>
        <p:spPr>
          <a:xfrm>
            <a:off x="5807165" y="3623253"/>
            <a:ext cx="2171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b="1" dirty="0"/>
              <a:t>Pad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6CDCEEE-C3E0-C417-2514-8D85D5D463F3}"/>
              </a:ext>
            </a:extLst>
          </p:cNvPr>
          <p:cNvSpPr txBox="1"/>
          <p:nvPr/>
        </p:nvSpPr>
        <p:spPr>
          <a:xfrm>
            <a:off x="2452145" y="4920890"/>
            <a:ext cx="734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b="1" dirty="0"/>
              <a:t>A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DBF851B5-19AF-B474-D4FD-7A23EF6E3C64}"/>
              </a:ext>
            </a:extLst>
          </p:cNvPr>
          <p:cNvSpPr txBox="1"/>
          <p:nvPr/>
        </p:nvSpPr>
        <p:spPr>
          <a:xfrm>
            <a:off x="9908100" y="3010200"/>
            <a:ext cx="754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b="1" dirty="0"/>
              <a:t>B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202090CA-E073-C400-FE5E-CCE8BEDD8F76}"/>
              </a:ext>
            </a:extLst>
          </p:cNvPr>
          <p:cNvSpPr txBox="1"/>
          <p:nvPr/>
        </p:nvSpPr>
        <p:spPr>
          <a:xfrm>
            <a:off x="4587240" y="4997834"/>
            <a:ext cx="337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b="1" dirty="0"/>
              <a:t>Snelheid</a:t>
            </a:r>
            <a:r>
              <a:rPr lang="nl-NL" dirty="0"/>
              <a:t> = 100 mm/sec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21F914E1-43EF-7D3C-828E-22704D1F8D56}"/>
              </a:ext>
            </a:extLst>
          </p:cNvPr>
          <p:cNvSpPr txBox="1"/>
          <p:nvPr/>
        </p:nvSpPr>
        <p:spPr>
          <a:xfrm>
            <a:off x="4587240" y="5592860"/>
            <a:ext cx="3301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b="1" dirty="0"/>
              <a:t>Vermogen</a:t>
            </a:r>
            <a:r>
              <a:rPr lang="nl-NL" dirty="0"/>
              <a:t> = 32 Watt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t 14">
                <a:extLst>
                  <a:ext uri="{FF2B5EF4-FFF2-40B4-BE49-F238E27FC236}">
                    <a16:creationId xmlns:a16="http://schemas.microsoft.com/office/drawing/2014/main" id="{BBC4B9BF-F2A4-4182-B1FB-E73A37464260}"/>
                  </a:ext>
                </a:extLst>
              </p14:cNvPr>
              <p14:cNvContentPartPr/>
              <p14:nvPr/>
            </p14:nvContentPartPr>
            <p14:xfrm>
              <a:off x="3273654" y="3345708"/>
              <a:ext cx="6466201" cy="1704273"/>
            </p14:xfrm>
          </p:contentPart>
        </mc:Choice>
        <mc:Fallback xmlns="">
          <p:pic>
            <p:nvPicPr>
              <p:cNvPr id="15" name="Inkt 14">
                <a:extLst>
                  <a:ext uri="{FF2B5EF4-FFF2-40B4-BE49-F238E27FC236}">
                    <a16:creationId xmlns:a16="http://schemas.microsoft.com/office/drawing/2014/main" id="{BBC4B9BF-F2A4-4182-B1FB-E73A3746426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37653" y="3309707"/>
                <a:ext cx="6537844" cy="177591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0420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Bibliotheek Nieuwegein | LinkedIn">
            <a:extLst>
              <a:ext uri="{FF2B5EF4-FFF2-40B4-BE49-F238E27FC236}">
                <a16:creationId xmlns:a16="http://schemas.microsoft.com/office/drawing/2014/main" id="{1BE8C17C-F1E1-F38D-78E1-0196999C15C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94" r="13977" b="37838"/>
          <a:stretch/>
        </p:blipFill>
        <p:spPr bwMode="auto">
          <a:xfrm>
            <a:off x="8224457" y="5235985"/>
            <a:ext cx="3967543" cy="162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432BF21E-404A-1EAD-1DED-6AA192E78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/>
              <a:t>Vectorbestand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21FB4308-F595-7AC3-0E30-C07A40E0B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210" y="130772"/>
            <a:ext cx="5336716" cy="5321837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189CE8CE-1ADB-98EB-0740-52F8CD939B7F}"/>
              </a:ext>
            </a:extLst>
          </p:cNvPr>
          <p:cNvSpPr txBox="1"/>
          <p:nvPr/>
        </p:nvSpPr>
        <p:spPr>
          <a:xfrm>
            <a:off x="529937" y="1309491"/>
            <a:ext cx="51130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0" i="0" dirty="0">
                <a:solidFill>
                  <a:srgbClr val="2A464D"/>
                </a:solidFill>
                <a:effectLst/>
                <a:latin typeface="SignikaNegative"/>
              </a:rPr>
              <a:t>Een vectorbestand maakt gebruik van wiskundige formules. Het is gebaseerd op een assenstelstel met een </a:t>
            </a:r>
            <a:r>
              <a:rPr lang="nl-NL" sz="2400" b="1" i="0" dirty="0">
                <a:solidFill>
                  <a:srgbClr val="2A464D"/>
                </a:solidFill>
                <a:effectLst/>
                <a:latin typeface="SignikaNegative"/>
              </a:rPr>
              <a:t>x-as</a:t>
            </a:r>
            <a:r>
              <a:rPr lang="nl-NL" sz="2400" b="0" i="0" dirty="0">
                <a:solidFill>
                  <a:srgbClr val="2A464D"/>
                </a:solidFill>
                <a:effectLst/>
                <a:latin typeface="SignikaNegative"/>
              </a:rPr>
              <a:t> en </a:t>
            </a:r>
            <a:r>
              <a:rPr lang="nl-NL" sz="2400" b="1" i="0" dirty="0">
                <a:solidFill>
                  <a:srgbClr val="2A464D"/>
                </a:solidFill>
                <a:effectLst/>
                <a:latin typeface="SignikaNegative"/>
              </a:rPr>
              <a:t>y-as</a:t>
            </a:r>
            <a:r>
              <a:rPr lang="nl-NL" sz="2400" b="0" i="0" dirty="0">
                <a:solidFill>
                  <a:srgbClr val="2A464D"/>
                </a:solidFill>
                <a:effectLst/>
                <a:latin typeface="SignikaNegative"/>
              </a:rPr>
              <a:t> waarop </a:t>
            </a:r>
            <a:r>
              <a:rPr lang="nl-NL" sz="2400" b="1" i="0" dirty="0">
                <a:solidFill>
                  <a:srgbClr val="2A464D"/>
                </a:solidFill>
                <a:effectLst/>
                <a:latin typeface="SignikaNegative"/>
              </a:rPr>
              <a:t>punten</a:t>
            </a:r>
            <a:r>
              <a:rPr lang="nl-NL" sz="2400" b="0" i="0" dirty="0">
                <a:solidFill>
                  <a:srgbClr val="2A464D"/>
                </a:solidFill>
                <a:effectLst/>
                <a:latin typeface="SignikaNegative"/>
              </a:rPr>
              <a:t> geplaatst zijn, die verbonden zijn met </a:t>
            </a:r>
            <a:r>
              <a:rPr lang="nl-NL" sz="2400" b="1" i="0" dirty="0">
                <a:solidFill>
                  <a:srgbClr val="2A464D"/>
                </a:solidFill>
                <a:effectLst/>
                <a:latin typeface="SignikaNegative"/>
              </a:rPr>
              <a:t>vectoren</a:t>
            </a:r>
            <a:r>
              <a:rPr lang="nl-NL" sz="2400" b="0" i="0" dirty="0">
                <a:solidFill>
                  <a:srgbClr val="2A464D"/>
                </a:solidFill>
                <a:effectLst/>
                <a:latin typeface="SignikaNegative"/>
              </a:rPr>
              <a:t> (lijnen).</a:t>
            </a:r>
            <a:br>
              <a:rPr lang="nl-NL" sz="2400" dirty="0"/>
            </a:br>
            <a:endParaRPr lang="nl-NL" sz="2400" dirty="0"/>
          </a:p>
          <a:p>
            <a:r>
              <a:rPr lang="nl-NL" sz="2400" b="0" i="0" dirty="0">
                <a:solidFill>
                  <a:srgbClr val="2A464D"/>
                </a:solidFill>
                <a:effectLst/>
                <a:latin typeface="SignikaNegative"/>
              </a:rPr>
              <a:t>Een programma onthoudt de </a:t>
            </a:r>
            <a:r>
              <a:rPr lang="nl-NL" sz="2400" b="1" i="0" dirty="0">
                <a:solidFill>
                  <a:srgbClr val="2A464D"/>
                </a:solidFill>
                <a:effectLst/>
                <a:latin typeface="SignikaNegative"/>
              </a:rPr>
              <a:t>locatie van de punten</a:t>
            </a:r>
            <a:r>
              <a:rPr lang="nl-NL" sz="2400" b="0" i="0" dirty="0">
                <a:solidFill>
                  <a:srgbClr val="2A464D"/>
                </a:solidFill>
                <a:effectLst/>
                <a:latin typeface="SignikaNegative"/>
              </a:rPr>
              <a:t> en de</a:t>
            </a:r>
            <a:r>
              <a:rPr lang="nl-NL" sz="2400" b="1" i="0" dirty="0">
                <a:solidFill>
                  <a:srgbClr val="2A464D"/>
                </a:solidFill>
                <a:effectLst/>
                <a:latin typeface="SignikaNegative"/>
              </a:rPr>
              <a:t> kenmerken van de vector</a:t>
            </a:r>
            <a:r>
              <a:rPr lang="nl-NL" sz="2400" b="0" i="0" dirty="0">
                <a:solidFill>
                  <a:srgbClr val="2A464D"/>
                </a:solidFill>
                <a:effectLst/>
                <a:latin typeface="SignikaNegative"/>
              </a:rPr>
              <a:t>, zoals de curve, tussen de punten. Daardoor is het bestand </a:t>
            </a:r>
            <a:r>
              <a:rPr lang="nl-NL" sz="2400" b="1" i="0" dirty="0">
                <a:solidFill>
                  <a:srgbClr val="2A464D"/>
                </a:solidFill>
                <a:effectLst/>
                <a:latin typeface="SignikaNegative"/>
              </a:rPr>
              <a:t>oneindig</a:t>
            </a:r>
            <a:r>
              <a:rPr lang="nl-NL" sz="2400" b="0" i="0" dirty="0">
                <a:solidFill>
                  <a:srgbClr val="2A464D"/>
                </a:solidFill>
                <a:effectLst/>
                <a:latin typeface="SignikaNegative"/>
              </a:rPr>
              <a:t> te vergroten zonder dat het verliest aan kwaliteit.</a:t>
            </a:r>
            <a:endParaRPr lang="nl-NL" sz="2400" dirty="0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85EAB10B-E0C5-7AB1-61C2-6C8ABCE3DD75}"/>
              </a:ext>
            </a:extLst>
          </p:cNvPr>
          <p:cNvSpPr txBox="1"/>
          <p:nvPr/>
        </p:nvSpPr>
        <p:spPr>
          <a:xfrm>
            <a:off x="581891" y="6123709"/>
            <a:ext cx="6698673" cy="369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Bestanden zoals .SVG en .DXF en .EPS zijn vectorbestanden.</a:t>
            </a:r>
          </a:p>
        </p:txBody>
      </p:sp>
    </p:spTree>
    <p:extLst>
      <p:ext uri="{BB962C8B-B14F-4D97-AF65-F5344CB8AC3E}">
        <p14:creationId xmlns:p14="http://schemas.microsoft.com/office/powerpoint/2010/main" val="2036824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Bibliotheek Nieuwegein | LinkedIn">
            <a:extLst>
              <a:ext uri="{FF2B5EF4-FFF2-40B4-BE49-F238E27FC236}">
                <a16:creationId xmlns:a16="http://schemas.microsoft.com/office/drawing/2014/main" id="{0DCF6E8D-5136-606B-09F7-E3354FA749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94" r="13977" b="37838"/>
          <a:stretch/>
        </p:blipFill>
        <p:spPr bwMode="auto">
          <a:xfrm>
            <a:off x="8224457" y="5235985"/>
            <a:ext cx="3967543" cy="162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15F3E68-798E-EB57-26A1-BB4D5CB5C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70764" cy="1325563"/>
          </a:xfrm>
        </p:spPr>
        <p:txBody>
          <a:bodyPr/>
          <a:lstStyle/>
          <a:p>
            <a:r>
              <a:rPr lang="nl-NL" dirty="0"/>
              <a:t>Pixelbestanden</a:t>
            </a:r>
            <a:br>
              <a:rPr lang="nl-NL" dirty="0"/>
            </a:br>
            <a:r>
              <a:rPr lang="nl-NL" dirty="0"/>
              <a:t>(of Rasterbestanden)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4CDB80A-2B6C-D159-896B-5F117C59B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061" y="244731"/>
            <a:ext cx="4475022" cy="4450230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48180FBC-EF0E-665B-6458-FDE4DA031460}"/>
              </a:ext>
            </a:extLst>
          </p:cNvPr>
          <p:cNvSpPr txBox="1"/>
          <p:nvPr/>
        </p:nvSpPr>
        <p:spPr>
          <a:xfrm>
            <a:off x="595745" y="1690688"/>
            <a:ext cx="68753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/>
              <a:t>Een pixelbestand heeft een raster dat opgebouwd is met rijen vierkantjes (pixels) die elk een andere kleur (kunnen) hebben. </a:t>
            </a:r>
          </a:p>
          <a:p>
            <a:endParaRPr lang="nl-NL" sz="2000" dirty="0"/>
          </a:p>
          <a:p>
            <a:r>
              <a:rPr lang="nl-NL" sz="2000" dirty="0"/>
              <a:t>Vergroot je het bestand dan blijft het aantal vierkantjes gelijk. </a:t>
            </a:r>
          </a:p>
          <a:p>
            <a:r>
              <a:rPr lang="nl-NL" sz="2000" dirty="0"/>
              <a:t>De vierkantjes worden groter en zichtbaar voor het blote oog.</a:t>
            </a:r>
          </a:p>
          <a:p>
            <a:endParaRPr lang="nl-NL" sz="2000" dirty="0"/>
          </a:p>
          <a:p>
            <a:r>
              <a:rPr lang="nl-NL" sz="2000" dirty="0"/>
              <a:t>Bestanden met .jpg, .</a:t>
            </a:r>
            <a:r>
              <a:rPr lang="nl-NL" sz="2000" dirty="0" err="1"/>
              <a:t>png</a:t>
            </a:r>
            <a:r>
              <a:rPr lang="nl-NL" sz="2000" dirty="0"/>
              <a:t>, .bmp of .gif zijn raster- of pixelbestanden. Met een programma zoals Adobe Photoshop creëer of bewerk je makkelijk een pixelbestand.</a:t>
            </a:r>
          </a:p>
        </p:txBody>
      </p:sp>
    </p:spTree>
    <p:extLst>
      <p:ext uri="{BB962C8B-B14F-4D97-AF65-F5344CB8AC3E}">
        <p14:creationId xmlns:p14="http://schemas.microsoft.com/office/powerpoint/2010/main" val="1425228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Bibliotheek Nieuwegein | LinkedIn">
            <a:extLst>
              <a:ext uri="{FF2B5EF4-FFF2-40B4-BE49-F238E27FC236}">
                <a16:creationId xmlns:a16="http://schemas.microsoft.com/office/drawing/2014/main" id="{F82E96A2-8DF6-5C3B-3116-FB677E1B5A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94" r="13977" b="37838"/>
          <a:stretch/>
        </p:blipFill>
        <p:spPr bwMode="auto">
          <a:xfrm>
            <a:off x="8224457" y="5147830"/>
            <a:ext cx="3967543" cy="162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1D418278-CE42-2152-2187-0F305B900A43}"/>
              </a:ext>
            </a:extLst>
          </p:cNvPr>
          <p:cNvSpPr txBox="1"/>
          <p:nvPr/>
        </p:nvSpPr>
        <p:spPr>
          <a:xfrm>
            <a:off x="9588731" y="1086198"/>
            <a:ext cx="28346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Een pixelplaatje wordt onscherp bij vergroting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A08F4CE6-682E-4D68-66FA-FCCE76915689}"/>
              </a:ext>
            </a:extLst>
          </p:cNvPr>
          <p:cNvSpPr txBox="1"/>
          <p:nvPr/>
        </p:nvSpPr>
        <p:spPr>
          <a:xfrm>
            <a:off x="211974" y="1086198"/>
            <a:ext cx="2286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Een vectorplaatje blijft scherp bij vergroting</a:t>
            </a: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F398C153-2255-44F4-7185-CF76B9E49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215" y="0"/>
            <a:ext cx="6451932" cy="646463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27437795-753A-FA0D-F448-BB6230AFBB68}"/>
              </a:ext>
            </a:extLst>
          </p:cNvPr>
          <p:cNvSpPr txBox="1"/>
          <p:nvPr/>
        </p:nvSpPr>
        <p:spPr>
          <a:xfrm>
            <a:off x="344557" y="4306957"/>
            <a:ext cx="19745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Het goede nieuws:</a:t>
            </a:r>
          </a:p>
          <a:p>
            <a:r>
              <a:rPr lang="nl-NL" dirty="0"/>
              <a:t>Een pixelplaatje kun je omzetten in een vectorplaatje</a:t>
            </a:r>
          </a:p>
        </p:txBody>
      </p:sp>
    </p:spTree>
    <p:extLst>
      <p:ext uri="{BB962C8B-B14F-4D97-AF65-F5344CB8AC3E}">
        <p14:creationId xmlns:p14="http://schemas.microsoft.com/office/powerpoint/2010/main" val="2140990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Bibliotheek Nieuwegein | LinkedIn">
            <a:extLst>
              <a:ext uri="{FF2B5EF4-FFF2-40B4-BE49-F238E27FC236}">
                <a16:creationId xmlns:a16="http://schemas.microsoft.com/office/drawing/2014/main" id="{E39966A4-37F5-D76B-91F2-6A2151E109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94" r="13977" b="37838"/>
          <a:stretch/>
        </p:blipFill>
        <p:spPr bwMode="auto">
          <a:xfrm>
            <a:off x="8224457" y="5147830"/>
            <a:ext cx="3967543" cy="162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E12136A-B353-5FF3-A88C-667F674EA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/>
              <a:t>De ‘workflow’ van het lasersnijden</a:t>
            </a:r>
          </a:p>
        </p:txBody>
      </p:sp>
      <p:pic>
        <p:nvPicPr>
          <p:cNvPr id="7" name="Graphic 6" descr="Laptop silhouet">
            <a:extLst>
              <a:ext uri="{FF2B5EF4-FFF2-40B4-BE49-F238E27FC236}">
                <a16:creationId xmlns:a16="http://schemas.microsoft.com/office/drawing/2014/main" id="{728488DE-6B0D-516C-CBA7-4A85F4D597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8340" y="2209800"/>
            <a:ext cx="1485900" cy="1485900"/>
          </a:xfrm>
          <a:prstGeom prst="rect">
            <a:avLst/>
          </a:prstGeom>
        </p:spPr>
      </p:pic>
      <p:pic>
        <p:nvPicPr>
          <p:cNvPr id="9" name="Graphic 8" descr="Scanner silhouet">
            <a:extLst>
              <a:ext uri="{FF2B5EF4-FFF2-40B4-BE49-F238E27FC236}">
                <a16:creationId xmlns:a16="http://schemas.microsoft.com/office/drawing/2014/main" id="{D3DCEDD7-FED8-BE12-93FF-3E5187C19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89720" y="2118360"/>
            <a:ext cx="1577340" cy="157734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D52383DB-5FC2-2A91-4546-895236597BEE}"/>
              </a:ext>
            </a:extLst>
          </p:cNvPr>
          <p:cNvSpPr txBox="1"/>
          <p:nvPr/>
        </p:nvSpPr>
        <p:spPr>
          <a:xfrm>
            <a:off x="2461260" y="1698049"/>
            <a:ext cx="1165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Laptop A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19590EE2-6A45-3E48-A2A3-EC9A052ACAE1}"/>
              </a:ext>
            </a:extLst>
          </p:cNvPr>
          <p:cNvSpPr txBox="1"/>
          <p:nvPr/>
        </p:nvSpPr>
        <p:spPr>
          <a:xfrm>
            <a:off x="5928360" y="1690688"/>
            <a:ext cx="1165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Laptop B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E9492323-905D-A00F-DBE2-DCE0498CA9D3}"/>
              </a:ext>
            </a:extLst>
          </p:cNvPr>
          <p:cNvSpPr txBox="1"/>
          <p:nvPr/>
        </p:nvSpPr>
        <p:spPr>
          <a:xfrm>
            <a:off x="9395460" y="1690688"/>
            <a:ext cx="151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Lasersnijder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11F5C049-B8D7-DD3D-6028-8CB37DC411A5}"/>
              </a:ext>
            </a:extLst>
          </p:cNvPr>
          <p:cNvSpPr txBox="1"/>
          <p:nvPr/>
        </p:nvSpPr>
        <p:spPr>
          <a:xfrm>
            <a:off x="1493520" y="4229100"/>
            <a:ext cx="33299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Programma ‘</a:t>
            </a:r>
            <a:r>
              <a:rPr lang="nl-NL" b="1" dirty="0"/>
              <a:t>Inkscape</a:t>
            </a:r>
            <a:r>
              <a:rPr lang="nl-NL" dirty="0"/>
              <a:t>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Tekenen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Importeren pixelbestand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Overtrekken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Exporteer vectorbestand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9987D99A-DE9D-2AA4-0CD9-74A11BD2629D}"/>
              </a:ext>
            </a:extLst>
          </p:cNvPr>
          <p:cNvSpPr txBox="1"/>
          <p:nvPr/>
        </p:nvSpPr>
        <p:spPr>
          <a:xfrm>
            <a:off x="5356860" y="4229100"/>
            <a:ext cx="33299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Programma ‘</a:t>
            </a:r>
            <a:r>
              <a:rPr lang="nl-NL" b="1" dirty="0"/>
              <a:t>LightBurn</a:t>
            </a:r>
            <a:r>
              <a:rPr lang="nl-NL" dirty="0"/>
              <a:t>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Importeren vectorbestand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Sneden/lagen instellen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Lasersnijder aansturen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AF0A8051-41EA-FACF-BBE2-45ADDE104FF1}"/>
              </a:ext>
            </a:extLst>
          </p:cNvPr>
          <p:cNvSpPr txBox="1"/>
          <p:nvPr/>
        </p:nvSpPr>
        <p:spPr>
          <a:xfrm>
            <a:off x="8686800" y="4229100"/>
            <a:ext cx="33299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Bediening lasersnijder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Materiaal plaatsen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/>
              <a:t>Snijkop</a:t>
            </a:r>
            <a:r>
              <a:rPr lang="nl-NL" dirty="0"/>
              <a:t> focussen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Snijden!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  <p:sp>
        <p:nvSpPr>
          <p:cNvPr id="22" name="Pijl: rechts 21">
            <a:extLst>
              <a:ext uri="{FF2B5EF4-FFF2-40B4-BE49-F238E27FC236}">
                <a16:creationId xmlns:a16="http://schemas.microsoft.com/office/drawing/2014/main" id="{BE8B3F67-70A3-D63A-CCB5-ADE17A032750}"/>
              </a:ext>
            </a:extLst>
          </p:cNvPr>
          <p:cNvSpPr/>
          <p:nvPr/>
        </p:nvSpPr>
        <p:spPr>
          <a:xfrm>
            <a:off x="4364181" y="2556164"/>
            <a:ext cx="1236115" cy="595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Pijl: rechts 22">
            <a:extLst>
              <a:ext uri="{FF2B5EF4-FFF2-40B4-BE49-F238E27FC236}">
                <a16:creationId xmlns:a16="http://schemas.microsoft.com/office/drawing/2014/main" id="{1982EF4F-00C7-BAAC-D406-2850A9881D2C}"/>
              </a:ext>
            </a:extLst>
          </p:cNvPr>
          <p:cNvSpPr/>
          <p:nvPr/>
        </p:nvSpPr>
        <p:spPr>
          <a:xfrm>
            <a:off x="7603922" y="2609157"/>
            <a:ext cx="1236115" cy="595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122" name="Picture 2" descr="kind-schoolbord-idee-lampje - Voor Een Mooie Stad">
            <a:extLst>
              <a:ext uri="{FF2B5EF4-FFF2-40B4-BE49-F238E27FC236}">
                <a16:creationId xmlns:a16="http://schemas.microsoft.com/office/drawing/2014/main" id="{CFB2CB40-34FF-64B8-BC3E-A7BB01C54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61" y="2277687"/>
            <a:ext cx="1577340" cy="157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kstvak 23">
            <a:extLst>
              <a:ext uri="{FF2B5EF4-FFF2-40B4-BE49-F238E27FC236}">
                <a16:creationId xmlns:a16="http://schemas.microsoft.com/office/drawing/2014/main" id="{3C9E39F7-87B3-AB6E-A559-F5F666AABF08}"/>
              </a:ext>
            </a:extLst>
          </p:cNvPr>
          <p:cNvSpPr txBox="1"/>
          <p:nvPr/>
        </p:nvSpPr>
        <p:spPr>
          <a:xfrm>
            <a:off x="657744" y="1690688"/>
            <a:ext cx="1361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Idee</a:t>
            </a:r>
          </a:p>
        </p:txBody>
      </p:sp>
      <p:pic>
        <p:nvPicPr>
          <p:cNvPr id="25" name="Graphic 24" descr="Laptop silhouet">
            <a:extLst>
              <a:ext uri="{FF2B5EF4-FFF2-40B4-BE49-F238E27FC236}">
                <a16:creationId xmlns:a16="http://schemas.microsoft.com/office/drawing/2014/main" id="{FB93E352-7A9E-FD9B-87AA-D223F487A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0237" y="2216944"/>
            <a:ext cx="1485900" cy="1485900"/>
          </a:xfrm>
          <a:prstGeom prst="rect">
            <a:avLst/>
          </a:prstGeom>
        </p:spPr>
      </p:pic>
      <p:sp>
        <p:nvSpPr>
          <p:cNvPr id="26" name="Pijl: rechts 25">
            <a:extLst>
              <a:ext uri="{FF2B5EF4-FFF2-40B4-BE49-F238E27FC236}">
                <a16:creationId xmlns:a16="http://schemas.microsoft.com/office/drawing/2014/main" id="{E04ED4FB-D1EA-30DC-EE0C-8E55C1C20114}"/>
              </a:ext>
            </a:extLst>
          </p:cNvPr>
          <p:cNvSpPr/>
          <p:nvPr/>
        </p:nvSpPr>
        <p:spPr>
          <a:xfrm>
            <a:off x="1972945" y="2583396"/>
            <a:ext cx="808499" cy="595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72822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Bibliotheek Nieuwegein | LinkedIn">
            <a:extLst>
              <a:ext uri="{FF2B5EF4-FFF2-40B4-BE49-F238E27FC236}">
                <a16:creationId xmlns:a16="http://schemas.microsoft.com/office/drawing/2014/main" id="{D736613F-6FBE-A2D6-046E-0A3B955BF70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94" r="13977" b="37838"/>
          <a:stretch/>
        </p:blipFill>
        <p:spPr bwMode="auto">
          <a:xfrm>
            <a:off x="8224457" y="5147830"/>
            <a:ext cx="3967543" cy="162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C2B8DA58-B4B7-4373-1F36-1B046AE84671}"/>
              </a:ext>
            </a:extLst>
          </p:cNvPr>
          <p:cNvSpPr txBox="1"/>
          <p:nvPr/>
        </p:nvSpPr>
        <p:spPr>
          <a:xfrm>
            <a:off x="266699" y="968614"/>
            <a:ext cx="5597237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Deel 2A ONTWERP (Kiki en Tessa)</a:t>
            </a:r>
          </a:p>
          <a:p>
            <a:r>
              <a:rPr lang="nl-NL" dirty="0"/>
              <a:t>Uitdelen: ‘Checklist Laser Snijden ONTWERP’</a:t>
            </a:r>
          </a:p>
          <a:p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Documentatie vinden op GitHub CityLab:</a:t>
            </a:r>
            <a:br>
              <a:rPr lang="nl-NL" dirty="0"/>
            </a:br>
            <a:r>
              <a:rPr lang="nl-NL" dirty="0"/>
              <a:t>- </a:t>
            </a:r>
            <a:r>
              <a:rPr lang="nl-NL" dirty="0" err="1"/>
              <a:t>FabCore</a:t>
            </a:r>
            <a:r>
              <a:rPr lang="nl-NL" dirty="0"/>
              <a:t> NL Handleiding V4.pdf</a:t>
            </a:r>
            <a:br>
              <a:rPr lang="nl-NL" dirty="0"/>
            </a:br>
            <a:r>
              <a:rPr lang="nl-NL" dirty="0"/>
              <a:t>- inkscape-manuals-readthedocs-io-en-latest.pdf</a:t>
            </a:r>
            <a:br>
              <a:rPr lang="nl-NL" dirty="0"/>
            </a:br>
            <a:r>
              <a:rPr lang="nl-NL" dirty="0"/>
              <a:t>- LightBurnDocs.pdf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Oefenen met Inkscape</a:t>
            </a:r>
            <a:br>
              <a:rPr lang="nl-NL" dirty="0"/>
            </a:br>
            <a:r>
              <a:rPr lang="nl-NL" dirty="0"/>
              <a:t>Afhankelijk van ervaring en belangstelling van deelnemers: </a:t>
            </a:r>
            <a:br>
              <a:rPr lang="nl-NL" dirty="0"/>
            </a:br>
            <a:r>
              <a:rPr lang="nl-NL" dirty="0"/>
              <a:t>- Beginners: de basishandelingen met vormen, selecteren, knooppunten etc.</a:t>
            </a:r>
            <a:br>
              <a:rPr lang="nl-NL" dirty="0"/>
            </a:br>
            <a:r>
              <a:rPr lang="nl-NL" dirty="0"/>
              <a:t>- Gevorderden: lijntekeningen van internet overtrekken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Inspiratie: zoek specifieke voorbeelden geschikt voor lasersnijden op internet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Veiligheid: Lees de handleiding van de FabCreator, in ieder geval de veiligheidsinstructies.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E2BD8C1D-E09A-85C8-1FD6-03EAF2E5F13B}"/>
              </a:ext>
            </a:extLst>
          </p:cNvPr>
          <p:cNvSpPr txBox="1"/>
          <p:nvPr/>
        </p:nvSpPr>
        <p:spPr>
          <a:xfrm>
            <a:off x="6181537" y="968614"/>
            <a:ext cx="53132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Deel 2B MAAK (Hans)</a:t>
            </a:r>
          </a:p>
          <a:p>
            <a:r>
              <a:rPr lang="nl-NL" dirty="0"/>
              <a:t>Uitdelen: ‘Checklist Laser Snijden MAAK’ </a:t>
            </a:r>
          </a:p>
          <a:p>
            <a:endParaRPr lang="nl-NL" dirty="0"/>
          </a:p>
          <a:p>
            <a:r>
              <a:rPr lang="nl-NL" dirty="0"/>
              <a:t>Eén voor één gaan jullie een voorwerp maken van MDF op de lasersnijder</a:t>
            </a:r>
          </a:p>
          <a:p>
            <a:endParaRPr lang="nl-NL" dirty="0"/>
          </a:p>
          <a:p>
            <a:r>
              <a:rPr lang="nl-NL" dirty="0"/>
              <a:t>Je krijgt een ‘Checklist Laser Snijden’ die je stap-voor-stap vertelt wat je moet doen. Ik sta erbij en geef uitleg en aanwijzingen als dat nodig is.</a:t>
            </a:r>
          </a:p>
          <a:p>
            <a:endParaRPr lang="nl-NL" dirty="0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E2936280-C4B0-9EFB-EFB7-4AB1DA4EB7D6}"/>
              </a:ext>
            </a:extLst>
          </p:cNvPr>
          <p:cNvSpPr txBox="1"/>
          <p:nvPr/>
        </p:nvSpPr>
        <p:spPr>
          <a:xfrm>
            <a:off x="422564" y="367145"/>
            <a:ext cx="10882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2 Parallel sessies ONTWERPEN EN MAKEN 19:45 – 20:45 </a:t>
            </a:r>
          </a:p>
        </p:txBody>
      </p:sp>
    </p:spTree>
    <p:extLst>
      <p:ext uri="{BB962C8B-B14F-4D97-AF65-F5344CB8AC3E}">
        <p14:creationId xmlns:p14="http://schemas.microsoft.com/office/powerpoint/2010/main" val="2895909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ibliotheek Nieuwegein | LinkedIn">
            <a:extLst>
              <a:ext uri="{FF2B5EF4-FFF2-40B4-BE49-F238E27FC236}">
                <a16:creationId xmlns:a16="http://schemas.microsoft.com/office/drawing/2014/main" id="{1A600FEE-54E8-1D07-AC3F-4598870ED2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94" r="13977" b="37838"/>
          <a:stretch/>
        </p:blipFill>
        <p:spPr bwMode="auto">
          <a:xfrm>
            <a:off x="8224457" y="5147830"/>
            <a:ext cx="3967543" cy="162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3477F3B-8846-8192-4F5F-8FD457EEE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Afronding 20:45 – 21:00 uur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368AA53-2B7F-AD6C-845A-263D424D1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7000"/>
              </a:lnSpc>
              <a:buNone/>
            </a:pPr>
            <a:r>
              <a:rPr lang="nl-NL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Info over het CityLab Nieuwegein en de Maak Maandagavonden</a:t>
            </a: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nl-NL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Evaluatie, vragen, opmerkingen, suggesties voor verbetering van de workshop</a:t>
            </a: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nl-NL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Huisregels CityLab</a:t>
            </a: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nl-NL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Toekomstplannen van CityLab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nl-NL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Toekomstplannen van deelnemers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28864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244398-9CDB-368A-2639-6986D6D22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gaan we vanavond (in 2 uur!) doen?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CA527CE-93D6-6EDC-7796-5E06D7063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774" y="1755913"/>
            <a:ext cx="10376452" cy="3962399"/>
          </a:xfrm>
        </p:spPr>
        <p:txBody>
          <a:bodyPr>
            <a:normAutofit/>
          </a:bodyPr>
          <a:lstStyle/>
          <a:p>
            <a:r>
              <a:rPr lang="nl-NL" sz="2400" dirty="0"/>
              <a:t>Deel1	19:15 – 19:45	OVERZICHT LASERSNIJDEN (Hans)</a:t>
            </a:r>
            <a:br>
              <a:rPr lang="nl-NL" sz="2400" dirty="0"/>
            </a:br>
            <a:r>
              <a:rPr lang="nl-NL" sz="2400" dirty="0"/>
              <a:t> </a:t>
            </a:r>
          </a:p>
          <a:p>
            <a:r>
              <a:rPr lang="nl-NL" sz="2400" dirty="0"/>
              <a:t>Deel 2A 	19:45 – 20:45	ONTWERP (Kiki en Tessa)</a:t>
            </a:r>
          </a:p>
          <a:p>
            <a:pPr marL="0" indent="0">
              <a:buNone/>
            </a:pPr>
            <a:r>
              <a:rPr lang="nl-NL" sz="2400" dirty="0"/>
              <a:t>					met Inkscape op je eigen laptop</a:t>
            </a:r>
          </a:p>
          <a:p>
            <a:pPr marL="0" indent="0">
              <a:buNone/>
            </a:pPr>
            <a:endParaRPr lang="nl-NL" sz="2400" dirty="0"/>
          </a:p>
          <a:p>
            <a:r>
              <a:rPr lang="nl-NL" sz="2400" dirty="0"/>
              <a:t>Deel 2B	19:45 – 20:45	MAAK (Hans)</a:t>
            </a:r>
          </a:p>
          <a:p>
            <a:pPr marL="0" indent="0">
              <a:buNone/>
            </a:pPr>
            <a:r>
              <a:rPr lang="nl-NL" sz="2400" dirty="0"/>
              <a:t>					met LightBurn en de lasersnijder,</a:t>
            </a:r>
          </a:p>
          <a:p>
            <a:pPr marL="0" indent="0">
              <a:buNone/>
            </a:pPr>
            <a:r>
              <a:rPr lang="nl-NL" sz="2400" dirty="0"/>
              <a:t>					individueel max. 60 min/#personen</a:t>
            </a:r>
          </a:p>
          <a:p>
            <a:r>
              <a:rPr lang="nl-NL" sz="2400" dirty="0"/>
              <a:t>Afronding	20:45 – 21:00</a:t>
            </a:r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4" name="Picture 2" descr="Bibliotheek Nieuwegein | LinkedIn">
            <a:extLst>
              <a:ext uri="{FF2B5EF4-FFF2-40B4-BE49-F238E27FC236}">
                <a16:creationId xmlns:a16="http://schemas.microsoft.com/office/drawing/2014/main" id="{C3FCC308-83FB-5469-847D-14344DA1B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94" r="13977" b="37838"/>
          <a:stretch/>
        </p:blipFill>
        <p:spPr bwMode="auto">
          <a:xfrm>
            <a:off x="8088779" y="5179368"/>
            <a:ext cx="3951383" cy="161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758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2A8152-17BB-262E-5167-A57F353B6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Dit is onze lasersnijder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2C4DB85-C9BE-70F4-D1D9-66F02958F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4789" y="303388"/>
            <a:ext cx="4508001" cy="5891933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A4D99EB5-E9BD-1D3A-07E4-299D22BAF78D}"/>
              </a:ext>
            </a:extLst>
          </p:cNvPr>
          <p:cNvSpPr txBox="1"/>
          <p:nvPr/>
        </p:nvSpPr>
        <p:spPr>
          <a:xfrm>
            <a:off x="838200" y="1364974"/>
            <a:ext cx="52743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Fabrikant: </a:t>
            </a:r>
            <a:r>
              <a:rPr lang="nl-NL" dirty="0" err="1"/>
              <a:t>FabCore</a:t>
            </a:r>
            <a:r>
              <a:rPr lang="nl-NL" dirty="0"/>
              <a:t> (Nederlands)</a:t>
            </a:r>
          </a:p>
          <a:p>
            <a:r>
              <a:rPr lang="nl-NL" dirty="0"/>
              <a:t>Model: FabCreator</a:t>
            </a:r>
          </a:p>
          <a:p>
            <a:r>
              <a:rPr lang="nl-NL" dirty="0"/>
              <a:t>Type: </a:t>
            </a:r>
            <a:r>
              <a:rPr lang="en-US" dirty="0"/>
              <a:t>Desktop CO2 </a:t>
            </a:r>
            <a:r>
              <a:rPr lang="en-US" dirty="0" err="1"/>
              <a:t>lasersnijder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graveermachine</a:t>
            </a:r>
            <a:r>
              <a:rPr lang="en-US" dirty="0"/>
              <a:t>.</a:t>
            </a:r>
          </a:p>
          <a:p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80FCF82-812C-7AC0-713C-ED492CBFB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448" y="2482462"/>
            <a:ext cx="1474377" cy="4195079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E2654018-ABF9-DBD1-67E3-7EDA385E3D38}"/>
              </a:ext>
            </a:extLst>
          </p:cNvPr>
          <p:cNvSpPr txBox="1"/>
          <p:nvPr/>
        </p:nvSpPr>
        <p:spPr>
          <a:xfrm>
            <a:off x="681935" y="6248574"/>
            <a:ext cx="1967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Bedieningspaneel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B9598C5B-BFFC-408E-23BC-C53A01D55CDA}"/>
              </a:ext>
            </a:extLst>
          </p:cNvPr>
          <p:cNvSpPr txBox="1"/>
          <p:nvPr/>
        </p:nvSpPr>
        <p:spPr>
          <a:xfrm>
            <a:off x="9040744" y="6156603"/>
            <a:ext cx="2313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800" b="0" i="0" u="none" strike="noStrike" baseline="0" dirty="0" err="1">
                <a:solidFill>
                  <a:srgbClr val="3E3A37"/>
                </a:solidFill>
                <a:latin typeface="Roboto-Regular"/>
              </a:rPr>
              <a:t>FabAir</a:t>
            </a:r>
            <a:r>
              <a:rPr lang="nl-NL" sz="1800" b="0" i="0" u="none" strike="noStrike" baseline="0" dirty="0">
                <a:solidFill>
                  <a:srgbClr val="3E3A37"/>
                </a:solidFill>
                <a:latin typeface="Roboto-Regular"/>
              </a:rPr>
              <a:t> compressor</a:t>
            </a:r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43E88D4D-E5C0-7696-14B2-C6DD817AA206}"/>
              </a:ext>
            </a:extLst>
          </p:cNvPr>
          <p:cNvSpPr txBox="1"/>
          <p:nvPr/>
        </p:nvSpPr>
        <p:spPr>
          <a:xfrm>
            <a:off x="5875049" y="5427729"/>
            <a:ext cx="2498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FabCool</a:t>
            </a:r>
            <a:r>
              <a:rPr lang="nl-NL" dirty="0"/>
              <a:t> koelmachine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324B0724-44D2-17EC-85BE-D5CBBDF5214B}"/>
              </a:ext>
            </a:extLst>
          </p:cNvPr>
          <p:cNvSpPr txBox="1"/>
          <p:nvPr/>
        </p:nvSpPr>
        <p:spPr>
          <a:xfrm>
            <a:off x="10194233" y="5427729"/>
            <a:ext cx="1997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FabFilter</a:t>
            </a:r>
            <a:r>
              <a:rPr lang="nl-NL" dirty="0"/>
              <a:t>-systeem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4394A74C-91B1-B0F6-23C9-AB5D9AFC46F9}"/>
              </a:ext>
            </a:extLst>
          </p:cNvPr>
          <p:cNvSpPr txBox="1"/>
          <p:nvPr/>
        </p:nvSpPr>
        <p:spPr>
          <a:xfrm>
            <a:off x="6693397" y="662679"/>
            <a:ext cx="1722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polycarbonaat deksel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3069B1D1-F3A1-DF3A-A5B5-251D20683E2E}"/>
              </a:ext>
            </a:extLst>
          </p:cNvPr>
          <p:cNvSpPr txBox="1"/>
          <p:nvPr/>
        </p:nvSpPr>
        <p:spPr>
          <a:xfrm>
            <a:off x="6613610" y="1988242"/>
            <a:ext cx="1769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aluminium en stalen frame</a:t>
            </a:r>
          </a:p>
        </p:txBody>
      </p:sp>
    </p:spTree>
    <p:extLst>
      <p:ext uri="{BB962C8B-B14F-4D97-AF65-F5344CB8AC3E}">
        <p14:creationId xmlns:p14="http://schemas.microsoft.com/office/powerpoint/2010/main" val="3585545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ibliotheek Nieuwegein | LinkedIn">
            <a:extLst>
              <a:ext uri="{FF2B5EF4-FFF2-40B4-BE49-F238E27FC236}">
                <a16:creationId xmlns:a16="http://schemas.microsoft.com/office/drawing/2014/main" id="{D5A803B7-8F25-4966-B47E-B4162BDFD6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94" r="13977" b="37838"/>
          <a:stretch/>
        </p:blipFill>
        <p:spPr bwMode="auto">
          <a:xfrm>
            <a:off x="8224457" y="5247860"/>
            <a:ext cx="3967543" cy="162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75A966C-39FB-59AF-D908-030D5EDB5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Veiligheid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58F6120-12AD-44C8-8750-011D63186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Deksel dicht – 15 sec. na snijden pas openen</a:t>
            </a:r>
          </a:p>
          <a:p>
            <a:r>
              <a:rPr lang="nl-NL" dirty="0"/>
              <a:t>Laser is vuur / onzichtbaar licht</a:t>
            </a:r>
          </a:p>
          <a:p>
            <a:r>
              <a:rPr lang="nl-NL" dirty="0"/>
              <a:t>Kijk niet in het laserlicht</a:t>
            </a:r>
          </a:p>
          <a:p>
            <a:r>
              <a:rPr lang="nl-NL" dirty="0"/>
              <a:t>Koeling aan / geen luchtbellen in systeem</a:t>
            </a:r>
          </a:p>
          <a:p>
            <a:r>
              <a:rPr lang="nl-NL" dirty="0"/>
              <a:t>Air-assist aan</a:t>
            </a:r>
          </a:p>
          <a:p>
            <a:r>
              <a:rPr lang="nl-NL" dirty="0"/>
              <a:t>Afvoer van gassen aan</a:t>
            </a:r>
          </a:p>
          <a:p>
            <a:r>
              <a:rPr lang="nl-NL" dirty="0"/>
              <a:t>Nooit PVC of Carbon</a:t>
            </a:r>
          </a:p>
          <a:p>
            <a:r>
              <a:rPr lang="nl-NL" dirty="0"/>
              <a:t>Juiste focushoogte van </a:t>
            </a:r>
            <a:r>
              <a:rPr lang="nl-NL" dirty="0" err="1"/>
              <a:t>nozzle</a:t>
            </a:r>
            <a:endParaRPr lang="nl-NL" dirty="0"/>
          </a:p>
          <a:p>
            <a:r>
              <a:rPr lang="nl-NL" dirty="0"/>
              <a:t>Geen overbodige materialen in het werkvlak leggen</a:t>
            </a:r>
          </a:p>
          <a:p>
            <a:endParaRPr lang="nl-NL" dirty="0"/>
          </a:p>
          <a:p>
            <a:endParaRPr lang="nl-NL" dirty="0"/>
          </a:p>
        </p:txBody>
      </p:sp>
      <p:pic>
        <p:nvPicPr>
          <p:cNvPr id="4" name="Afbeelding 3" descr="Danger Laser Beam Caution Safety Sign">
            <a:extLst>
              <a:ext uri="{FF2B5EF4-FFF2-40B4-BE49-F238E27FC236}">
                <a16:creationId xmlns:a16="http://schemas.microsoft.com/office/drawing/2014/main" id="{D55CBEDA-D9A4-3616-000B-F5FAE78242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482" y="1762201"/>
            <a:ext cx="2067560" cy="26898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7066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89F2C2-559D-F84C-4676-3A6EB010D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Basisprincipe van een Laser Snijder</a:t>
            </a:r>
            <a:endParaRPr lang="nl-NL" dirty="0"/>
          </a:p>
        </p:txBody>
      </p:sp>
      <p:pic>
        <p:nvPicPr>
          <p:cNvPr id="4" name="Picture 2" descr="Bibliotheek Nieuwegein | LinkedIn">
            <a:extLst>
              <a:ext uri="{FF2B5EF4-FFF2-40B4-BE49-F238E27FC236}">
                <a16:creationId xmlns:a16="http://schemas.microsoft.com/office/drawing/2014/main" id="{32D4EB08-8DF0-0B88-FAA0-6B742C9EADB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94" r="13977" b="37838"/>
          <a:stretch/>
        </p:blipFill>
        <p:spPr bwMode="auto">
          <a:xfrm>
            <a:off x="8224457" y="5247860"/>
            <a:ext cx="3967543" cy="162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DF4561A4-A560-0A52-9A7A-01D1BB251A21}"/>
              </a:ext>
            </a:extLst>
          </p:cNvPr>
          <p:cNvSpPr txBox="1"/>
          <p:nvPr/>
        </p:nvSpPr>
        <p:spPr>
          <a:xfrm>
            <a:off x="1040296" y="1610140"/>
            <a:ext cx="7792279" cy="1915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Kortgezegd kun je met een lasersnijder:</a:t>
            </a:r>
          </a:p>
          <a:p>
            <a:endParaRPr lang="nl-NL" dirty="0"/>
          </a:p>
          <a:p>
            <a:pPr marL="342900" lvl="0" indent="-342900">
              <a:lnSpc>
                <a:spcPct val="107000"/>
              </a:lnSpc>
              <a:buFont typeface="Aptos" panose="020B0004020202020204" pitchFamily="34" charset="0"/>
              <a:buChar char="-"/>
            </a:pPr>
            <a:r>
              <a:rPr lang="nl-NL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Een lijn </a:t>
            </a:r>
            <a:r>
              <a:rPr lang="nl-NL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snijden</a:t>
            </a:r>
            <a:r>
              <a:rPr lang="nl-NL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door materiaal</a:t>
            </a:r>
          </a:p>
          <a:p>
            <a:pPr marL="342900" lvl="0" indent="-342900">
              <a:lnSpc>
                <a:spcPct val="107000"/>
              </a:lnSpc>
              <a:buFont typeface="Aptos" panose="020B0004020202020204" pitchFamily="34" charset="0"/>
              <a:buChar char="-"/>
            </a:pPr>
            <a:r>
              <a:rPr lang="nl-NL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Een lijn </a:t>
            </a:r>
            <a:r>
              <a:rPr lang="nl-NL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tekenen</a:t>
            </a:r>
            <a:r>
              <a:rPr lang="nl-NL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(in feite ondiep snijden) op materiaal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ptos" panose="020B0004020202020204" pitchFamily="34" charset="0"/>
              <a:buChar char="-"/>
            </a:pPr>
            <a:r>
              <a:rPr lang="nl-NL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Een oppervlak </a:t>
            </a:r>
            <a:r>
              <a:rPr lang="nl-NL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graveren</a:t>
            </a:r>
            <a:r>
              <a:rPr lang="nl-NL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(heel veel lijntjes ondiep snijden) op materiaal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B29A115E-569C-DF83-5643-5BBA3255A4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84" y="3429000"/>
            <a:ext cx="2927374" cy="1915011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AAFE3749-8A0A-3738-263B-4B3132BDE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622" y="3316218"/>
            <a:ext cx="2154753" cy="2236727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A377112C-621F-EED8-1E3E-B415D51057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42" y="3498442"/>
            <a:ext cx="2508250" cy="2025650"/>
          </a:xfrm>
          <a:prstGeom prst="rect">
            <a:avLst/>
          </a:prstGeom>
        </p:spPr>
      </p:pic>
      <p:sp>
        <p:nvSpPr>
          <p:cNvPr id="19" name="Tekstvak 18">
            <a:extLst>
              <a:ext uri="{FF2B5EF4-FFF2-40B4-BE49-F238E27FC236}">
                <a16:creationId xmlns:a16="http://schemas.microsoft.com/office/drawing/2014/main" id="{9F08E5B9-F637-D2F9-77D2-8A65394E809F}"/>
              </a:ext>
            </a:extLst>
          </p:cNvPr>
          <p:cNvSpPr txBox="1"/>
          <p:nvPr/>
        </p:nvSpPr>
        <p:spPr>
          <a:xfrm>
            <a:off x="1794504" y="5733331"/>
            <a:ext cx="994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Snijden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9C144E17-EF63-84C2-B1AA-2FC1067C3733}"/>
              </a:ext>
            </a:extLst>
          </p:cNvPr>
          <p:cNvSpPr txBox="1"/>
          <p:nvPr/>
        </p:nvSpPr>
        <p:spPr>
          <a:xfrm>
            <a:off x="4664473" y="5724785"/>
            <a:ext cx="1324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Tekenen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5CA2BD47-188B-2567-40B7-8788388086DC}"/>
              </a:ext>
            </a:extLst>
          </p:cNvPr>
          <p:cNvSpPr txBox="1"/>
          <p:nvPr/>
        </p:nvSpPr>
        <p:spPr>
          <a:xfrm>
            <a:off x="7562431" y="5733331"/>
            <a:ext cx="1324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Graveren</a:t>
            </a:r>
          </a:p>
        </p:txBody>
      </p:sp>
    </p:spTree>
    <p:extLst>
      <p:ext uri="{BB962C8B-B14F-4D97-AF65-F5344CB8AC3E}">
        <p14:creationId xmlns:p14="http://schemas.microsoft.com/office/powerpoint/2010/main" val="480924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Afbeelding 16">
            <a:extLst>
              <a:ext uri="{FF2B5EF4-FFF2-40B4-BE49-F238E27FC236}">
                <a16:creationId xmlns:a16="http://schemas.microsoft.com/office/drawing/2014/main" id="{889BDB9F-A88D-82D2-1AA1-4AB752AAE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0309" y="5097396"/>
            <a:ext cx="3968840" cy="162167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5C7751B-0281-FB5A-7592-9B3179303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kun je maken met een lasersnijder?</a:t>
            </a:r>
            <a:br>
              <a:rPr lang="nl-NL" dirty="0"/>
            </a:br>
            <a:r>
              <a:rPr lang="nl-NL" sz="2800" dirty="0"/>
              <a:t>Een paar voorbeelden per materiaal</a:t>
            </a:r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4759348D-1195-3BE4-476C-66DAC393C830}"/>
              </a:ext>
            </a:extLst>
          </p:cNvPr>
          <p:cNvSpPr txBox="1"/>
          <p:nvPr/>
        </p:nvSpPr>
        <p:spPr>
          <a:xfrm>
            <a:off x="4003191" y="1643824"/>
            <a:ext cx="4532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dirty="0"/>
              <a:t>Karton en papier</a:t>
            </a:r>
            <a:endParaRPr lang="nl-NL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0BB68C-C226-71D6-09F4-136CD7F58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49" y="1798875"/>
            <a:ext cx="3190333" cy="319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zen karton lasersnijden">
            <a:extLst>
              <a:ext uri="{FF2B5EF4-FFF2-40B4-BE49-F238E27FC236}">
                <a16:creationId xmlns:a16="http://schemas.microsoft.com/office/drawing/2014/main" id="{1E6E5628-33FE-ED86-DA38-72A15C51D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279" y="2732164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A58DD73D-7AC8-138E-35F4-52D044575B3A}"/>
              </a:ext>
            </a:extLst>
          </p:cNvPr>
          <p:cNvSpPr txBox="1"/>
          <p:nvPr/>
        </p:nvSpPr>
        <p:spPr>
          <a:xfrm>
            <a:off x="1382573" y="6313018"/>
            <a:ext cx="2114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Labels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5DFBE9B2-664E-6BA5-D7DA-F8095F9437E6}"/>
              </a:ext>
            </a:extLst>
          </p:cNvPr>
          <p:cNvSpPr txBox="1"/>
          <p:nvPr/>
        </p:nvSpPr>
        <p:spPr>
          <a:xfrm>
            <a:off x="4495800" y="6313018"/>
            <a:ext cx="3543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Dozen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A0BE276D-9DA9-E1D9-DA79-2641AF5DDACE}"/>
              </a:ext>
            </a:extLst>
          </p:cNvPr>
          <p:cNvSpPr txBox="1"/>
          <p:nvPr/>
        </p:nvSpPr>
        <p:spPr>
          <a:xfrm>
            <a:off x="8373467" y="4952566"/>
            <a:ext cx="3818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Kaarten van dik papier</a:t>
            </a:r>
          </a:p>
        </p:txBody>
      </p:sp>
      <p:pic>
        <p:nvPicPr>
          <p:cNvPr id="1032" name="Picture 8" descr="lasersnijden-papier-karton">
            <a:extLst>
              <a:ext uri="{FF2B5EF4-FFF2-40B4-BE49-F238E27FC236}">
                <a16:creationId xmlns:a16="http://schemas.microsoft.com/office/drawing/2014/main" id="{E9BF12EF-1915-382F-5459-4C3E36AED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435" y="1515123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641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Bibliotheek Nieuwegein | LinkedIn">
            <a:extLst>
              <a:ext uri="{FF2B5EF4-FFF2-40B4-BE49-F238E27FC236}">
                <a16:creationId xmlns:a16="http://schemas.microsoft.com/office/drawing/2014/main" id="{6FDC2E27-0AED-C1F1-6201-93342D9DAC8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94" r="13977" b="37838"/>
          <a:stretch/>
        </p:blipFill>
        <p:spPr bwMode="auto">
          <a:xfrm>
            <a:off x="8224457" y="5247860"/>
            <a:ext cx="3967543" cy="162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5CF21D30-8BC8-0300-A607-F31E994D2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/>
              <a:t>Wat kun je maken met een lasersnijder?</a:t>
            </a:r>
            <a:br>
              <a:rPr lang="nl-NL" dirty="0"/>
            </a:br>
            <a:r>
              <a:rPr lang="nl-NL" sz="2800" dirty="0"/>
              <a:t>Een paar voorbeelden per materiaal</a:t>
            </a:r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E86A7D1-74DB-F0E3-845C-57880A21C656}"/>
              </a:ext>
            </a:extLst>
          </p:cNvPr>
          <p:cNvSpPr txBox="1"/>
          <p:nvPr/>
        </p:nvSpPr>
        <p:spPr>
          <a:xfrm>
            <a:off x="3387381" y="1479160"/>
            <a:ext cx="5417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dirty="0"/>
              <a:t>Hout, Triplex, MDF,…</a:t>
            </a:r>
            <a:endParaRPr lang="nl-NL" sz="2400" dirty="0"/>
          </a:p>
        </p:txBody>
      </p:sp>
      <p:pic>
        <p:nvPicPr>
          <p:cNvPr id="7" name="Afbeelding 6" descr="Afbeelding met doos, container, muur, karton&#10;&#10;Door AI gegenereerde inhoud is mogelijk onjuist.">
            <a:extLst>
              <a:ext uri="{FF2B5EF4-FFF2-40B4-BE49-F238E27FC236}">
                <a16:creationId xmlns:a16="http://schemas.microsoft.com/office/drawing/2014/main" id="{03210E2E-A0F2-AB41-E98D-B8B9129F6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58" y="1833103"/>
            <a:ext cx="2117750" cy="21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1883574E-71F3-A298-28BB-E92991DFB5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194" y="2406314"/>
            <a:ext cx="4215745" cy="3219075"/>
          </a:xfrm>
          <a:prstGeom prst="rect">
            <a:avLst/>
          </a:prstGeom>
          <a:noFill/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B48C253-CFCC-3A83-5277-7E9EEC073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20" y="4743869"/>
            <a:ext cx="1945865" cy="167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D2BB4306-4319-2BB7-949F-40BF7C3651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1274" y="2406314"/>
            <a:ext cx="4707840" cy="3482421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F84D35FA-0841-E318-9B3E-C611D85212E2}"/>
              </a:ext>
            </a:extLst>
          </p:cNvPr>
          <p:cNvSpPr txBox="1"/>
          <p:nvPr/>
        </p:nvSpPr>
        <p:spPr>
          <a:xfrm>
            <a:off x="3348721" y="5896475"/>
            <a:ext cx="396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Poppenhuis meubels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5B311680-4F9D-8452-71D4-6768AB591A44}"/>
              </a:ext>
            </a:extLst>
          </p:cNvPr>
          <p:cNvSpPr txBox="1"/>
          <p:nvPr/>
        </p:nvSpPr>
        <p:spPr>
          <a:xfrm>
            <a:off x="164061" y="4093268"/>
            <a:ext cx="2174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Voorraadbak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F24789D8-CAEE-F82E-C374-F63D72AAA401}"/>
              </a:ext>
            </a:extLst>
          </p:cNvPr>
          <p:cNvSpPr txBox="1"/>
          <p:nvPr/>
        </p:nvSpPr>
        <p:spPr>
          <a:xfrm>
            <a:off x="8224457" y="5625389"/>
            <a:ext cx="2458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Fruitschaal</a:t>
            </a:r>
          </a:p>
        </p:txBody>
      </p:sp>
    </p:spTree>
    <p:extLst>
      <p:ext uri="{BB962C8B-B14F-4D97-AF65-F5344CB8AC3E}">
        <p14:creationId xmlns:p14="http://schemas.microsoft.com/office/powerpoint/2010/main" val="877048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Bibliotheek Nieuwegein | LinkedIn">
            <a:extLst>
              <a:ext uri="{FF2B5EF4-FFF2-40B4-BE49-F238E27FC236}">
                <a16:creationId xmlns:a16="http://schemas.microsoft.com/office/drawing/2014/main" id="{B6C0D5B8-FC95-E831-CA61-B995BF49772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94" r="13977" b="37838"/>
          <a:stretch/>
        </p:blipFill>
        <p:spPr bwMode="auto">
          <a:xfrm>
            <a:off x="8224457" y="5247860"/>
            <a:ext cx="3967543" cy="162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0A53A99E-7C00-5F56-1DCE-EF4184DED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/>
              <a:t>Wat kun je maken met een lasersnijder?</a:t>
            </a:r>
            <a:br>
              <a:rPr lang="nl-NL" dirty="0"/>
            </a:br>
            <a:r>
              <a:rPr lang="nl-NL" sz="2800" dirty="0"/>
              <a:t>Een paar voorbeelden per materiaal</a:t>
            </a:r>
            <a:endParaRPr lang="nl-NL" dirty="0"/>
          </a:p>
        </p:txBody>
      </p:sp>
      <p:pic>
        <p:nvPicPr>
          <p:cNvPr id="2052" name="Picture 4" descr="lederen riem">
            <a:extLst>
              <a:ext uri="{FF2B5EF4-FFF2-40B4-BE49-F238E27FC236}">
                <a16:creationId xmlns:a16="http://schemas.microsoft.com/office/drawing/2014/main" id="{A1233C8F-B118-DB46-16A9-43CE2C719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714" y="2589580"/>
            <a:ext cx="3450572" cy="19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3B58699-F0AE-6C8D-45F7-4F812BD5D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567" y="2589580"/>
            <a:ext cx="3233317" cy="242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2A9584EC-B5EC-1D58-0C39-F914BD9F9B33}"/>
              </a:ext>
            </a:extLst>
          </p:cNvPr>
          <p:cNvSpPr txBox="1"/>
          <p:nvPr/>
        </p:nvSpPr>
        <p:spPr>
          <a:xfrm>
            <a:off x="1175877" y="5771080"/>
            <a:ext cx="2735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Schoenen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0A9732F-3179-A83D-86FA-D63A874C9A00}"/>
              </a:ext>
            </a:extLst>
          </p:cNvPr>
          <p:cNvSpPr txBox="1"/>
          <p:nvPr/>
        </p:nvSpPr>
        <p:spPr>
          <a:xfrm>
            <a:off x="5336041" y="4777594"/>
            <a:ext cx="2735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Riem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92104F07-4B65-C3B4-A8C5-C0A94E25E21D}"/>
              </a:ext>
            </a:extLst>
          </p:cNvPr>
          <p:cNvSpPr txBox="1"/>
          <p:nvPr/>
        </p:nvSpPr>
        <p:spPr>
          <a:xfrm>
            <a:off x="8840285" y="5247860"/>
            <a:ext cx="2735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Sleuteltasje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DD73547B-40FF-96BE-AA4F-37FFF5784081}"/>
              </a:ext>
            </a:extLst>
          </p:cNvPr>
          <p:cNvSpPr txBox="1"/>
          <p:nvPr/>
        </p:nvSpPr>
        <p:spPr>
          <a:xfrm>
            <a:off x="5241010" y="1592359"/>
            <a:ext cx="1709980" cy="719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dirty="0"/>
              <a:t>Leder</a:t>
            </a:r>
            <a:endParaRPr lang="nl-NL" sz="2400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37F108B1-61CC-8425-2D99-BBD7B5B82D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712" y="1592359"/>
            <a:ext cx="3822361" cy="39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87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61DFEBE-A02E-C352-2AB7-FF572CCB9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/>
              <a:t>Wat kun je maken met een lasersnijder?</a:t>
            </a:r>
            <a:br>
              <a:rPr lang="nl-NL" dirty="0"/>
            </a:br>
            <a:r>
              <a:rPr lang="nl-NL" sz="2800" dirty="0"/>
              <a:t>Een paar voorbeelden per materiaal</a:t>
            </a:r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F1D00939-32AE-3C37-BEF4-1CA810DC359D}"/>
              </a:ext>
            </a:extLst>
          </p:cNvPr>
          <p:cNvSpPr txBox="1"/>
          <p:nvPr/>
        </p:nvSpPr>
        <p:spPr>
          <a:xfrm>
            <a:off x="4084870" y="1690688"/>
            <a:ext cx="4022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dirty="0"/>
              <a:t>Vilt (Polyester)</a:t>
            </a:r>
            <a:endParaRPr lang="nl-NL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1D1DF6-B9CB-8CCF-179F-37F720BAC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75559"/>
            <a:ext cx="3410255" cy="341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CF8F23E3-59AF-6296-5219-02DE7329DF38}"/>
              </a:ext>
            </a:extLst>
          </p:cNvPr>
          <p:cNvSpPr txBox="1"/>
          <p:nvPr/>
        </p:nvSpPr>
        <p:spPr>
          <a:xfrm>
            <a:off x="1806625" y="6162799"/>
            <a:ext cx="1473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Onderzetter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E39D11A-8A39-24F0-91A9-648750D4D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144" y="2575559"/>
            <a:ext cx="4483064" cy="341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702CD236-8E3E-B6FB-6BC0-3465F716EF87}"/>
              </a:ext>
            </a:extLst>
          </p:cNvPr>
          <p:cNvSpPr txBox="1"/>
          <p:nvPr/>
        </p:nvSpPr>
        <p:spPr>
          <a:xfrm>
            <a:off x="7041111" y="6162799"/>
            <a:ext cx="186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Panbeschermer</a:t>
            </a:r>
          </a:p>
        </p:txBody>
      </p:sp>
    </p:spTree>
    <p:extLst>
      <p:ext uri="{BB962C8B-B14F-4D97-AF65-F5344CB8AC3E}">
        <p14:creationId xmlns:p14="http://schemas.microsoft.com/office/powerpoint/2010/main" val="1563280833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912</Words>
  <Application>Microsoft Office PowerPoint</Application>
  <PresentationFormat>Breedbeeld</PresentationFormat>
  <Paragraphs>137</Paragraphs>
  <Slides>18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18</vt:i4>
      </vt:variant>
    </vt:vector>
  </HeadingPairs>
  <TitlesOfParts>
    <vt:vector size="25" baseType="lpstr">
      <vt:lpstr>Aptos</vt:lpstr>
      <vt:lpstr>Aptos Display</vt:lpstr>
      <vt:lpstr>Arial</vt:lpstr>
      <vt:lpstr>Roboto-Regular</vt:lpstr>
      <vt:lpstr>SignikaNegative</vt:lpstr>
      <vt:lpstr>TheMixC5s-5_Plain</vt:lpstr>
      <vt:lpstr>Kantoorthema</vt:lpstr>
      <vt:lpstr>Introductieworkshop lasersnijden</vt:lpstr>
      <vt:lpstr>Wat gaan we vanavond (in 2 uur!) doen?</vt:lpstr>
      <vt:lpstr>Dit is onze lasersnijder</vt:lpstr>
      <vt:lpstr>Veiligheid</vt:lpstr>
      <vt:lpstr>Basisprincipe van een Laser Snijder</vt:lpstr>
      <vt:lpstr>Wat kun je maken met een lasersnijder? Een paar voorbeelden per materiaal</vt:lpstr>
      <vt:lpstr>Wat kun je maken met een lasersnijder? Een paar voorbeelden per materiaal</vt:lpstr>
      <vt:lpstr>Wat kun je maken met een lasersnijder? Een paar voorbeelden per materiaal</vt:lpstr>
      <vt:lpstr>Wat kun je maken met een lasersnijder? Een paar voorbeelden per materiaal</vt:lpstr>
      <vt:lpstr>Wat kun je maken met een lasersnijder? Een paar voorbeelden per materiaal</vt:lpstr>
      <vt:lpstr>Hoe werkt een lasersnijder?</vt:lpstr>
      <vt:lpstr>Hoe stuur je de lasersnijder? Met vectoren.  </vt:lpstr>
      <vt:lpstr>Vectorbestand</vt:lpstr>
      <vt:lpstr>Pixelbestanden (of Rasterbestanden)</vt:lpstr>
      <vt:lpstr>PowerPoint-presentatie</vt:lpstr>
      <vt:lpstr>De ‘workflow’ van het lasersnijden</vt:lpstr>
      <vt:lpstr>PowerPoint-presentatie</vt:lpstr>
      <vt:lpstr>Afronding 20:45 – 21:00 uur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Hans van den Berg</dc:creator>
  <cp:lastModifiedBy>Hans van den Berg</cp:lastModifiedBy>
  <cp:revision>76</cp:revision>
  <dcterms:created xsi:type="dcterms:W3CDTF">2025-04-11T19:24:42Z</dcterms:created>
  <dcterms:modified xsi:type="dcterms:W3CDTF">2025-05-02T12:25:38Z</dcterms:modified>
</cp:coreProperties>
</file>